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ono Light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RobotoLight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Light-boldItalic.fntdata"/><Relationship Id="rId30" Type="http://schemas.openxmlformats.org/officeDocument/2006/relationships/font" Target="fonts/RobotoMonoLight-italic.fntdata"/><Relationship Id="rId33" Type="http://schemas.openxmlformats.org/officeDocument/2006/relationships/font" Target="fonts/GoogleSans-bold.fntdata"/><Relationship Id="rId32" Type="http://schemas.openxmlformats.org/officeDocument/2006/relationships/font" Target="fonts/GoogleSans-regular.fntdata"/><Relationship Id="rId35" Type="http://schemas.openxmlformats.org/officeDocument/2006/relationships/font" Target="fonts/GoogleSans-boldItalic.fntdata"/><Relationship Id="rId34" Type="http://schemas.openxmlformats.org/officeDocument/2006/relationships/font" Target="fonts/GoogleSans-italic.fntdata"/><Relationship Id="rId37" Type="http://schemas.openxmlformats.org/officeDocument/2006/relationships/font" Target="fonts/GoogleSansMedium-bold.fntdata"/><Relationship Id="rId36" Type="http://schemas.openxmlformats.org/officeDocument/2006/relationships/font" Target="fonts/GoogleSansMedium-regular.fntdata"/><Relationship Id="rId39" Type="http://schemas.openxmlformats.org/officeDocument/2006/relationships/font" Target="fonts/GoogleSansMedium-boldItalic.fntdata"/><Relationship Id="rId38" Type="http://schemas.openxmlformats.org/officeDocument/2006/relationships/font" Target="fonts/GoogleSa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onoLight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RobotoMonoLight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76eb96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576eb96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576eb96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576eb96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576eb965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576eb965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5f1e38c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5f1e38c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122615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2122615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8a0f5449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8a0f5449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66c2ea51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66c2ea51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ffc73c7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ffc73c7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fc73c7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fc73c7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ffc73c7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ffc73c7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ffc73c7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ffc73c7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ffc73c79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ffc73c79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5f1e38c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5f1e38c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14.png"/><Relationship Id="rId5" Type="http://schemas.openxmlformats.org/officeDocument/2006/relationships/image" Target="../media/image16.gif"/><Relationship Id="rId6" Type="http://schemas.openxmlformats.org/officeDocument/2006/relationships/image" Target="../media/image15.png"/><Relationship Id="rId7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Audit,Improve and Monitor</a:t>
            </a:r>
            <a:r>
              <a:rPr lang="en"/>
              <a:t> your website effectively.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Garima Mimani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Ecosystem Consultant, Google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25" y="0"/>
            <a:ext cx="3201124" cy="42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5"/>
          <p:cNvGrpSpPr/>
          <p:nvPr/>
        </p:nvGrpSpPr>
        <p:grpSpPr>
          <a:xfrm>
            <a:off x="484375" y="160723"/>
            <a:ext cx="2116500" cy="4315902"/>
            <a:chOff x="484375" y="160723"/>
            <a:chExt cx="2116500" cy="4315902"/>
          </a:xfrm>
        </p:grpSpPr>
        <p:grpSp>
          <p:nvGrpSpPr>
            <p:cNvPr id="197" name="Google Shape;197;p25"/>
            <p:cNvGrpSpPr/>
            <p:nvPr/>
          </p:nvGrpSpPr>
          <p:grpSpPr>
            <a:xfrm>
              <a:off x="484375" y="160723"/>
              <a:ext cx="2116500" cy="2119849"/>
              <a:chOff x="484375" y="1379923"/>
              <a:chExt cx="2116500" cy="2119849"/>
            </a:xfrm>
          </p:grpSpPr>
          <p:pic>
            <p:nvPicPr>
              <p:cNvPr id="198" name="Google Shape;198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57599" y="1379923"/>
                <a:ext cx="1294250" cy="1352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p25"/>
              <p:cNvSpPr txBox="1"/>
              <p:nvPr/>
            </p:nvSpPr>
            <p:spPr>
              <a:xfrm>
                <a:off x="484375" y="2473172"/>
                <a:ext cx="2116500" cy="102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CrUX Dashboard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oogle Sans"/>
                    <a:ea typeface="Google Sans"/>
                    <a:cs typeface="Google Sans"/>
                    <a:sym typeface="Google Sans"/>
                  </a:rPr>
                  <a:t>Understand the evolution of a website’s origin-level CWV metrics</a:t>
                </a:r>
                <a:endParaRPr sz="11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id="200" name="Google Shape;20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575" y="2356775"/>
              <a:ext cx="2025643" cy="211985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</p:grpSp>
      <p:grpSp>
        <p:nvGrpSpPr>
          <p:cNvPr id="201" name="Google Shape;201;p25"/>
          <p:cNvGrpSpPr/>
          <p:nvPr/>
        </p:nvGrpSpPr>
        <p:grpSpPr>
          <a:xfrm>
            <a:off x="3049075" y="310090"/>
            <a:ext cx="2651256" cy="4166535"/>
            <a:chOff x="3049075" y="310090"/>
            <a:chExt cx="2651256" cy="4166535"/>
          </a:xfrm>
        </p:grpSpPr>
        <p:grpSp>
          <p:nvGrpSpPr>
            <p:cNvPr id="202" name="Google Shape;202;p25"/>
            <p:cNvGrpSpPr/>
            <p:nvPr/>
          </p:nvGrpSpPr>
          <p:grpSpPr>
            <a:xfrm>
              <a:off x="3409155" y="310090"/>
              <a:ext cx="2116500" cy="1819657"/>
              <a:chOff x="3409155" y="1529290"/>
              <a:chExt cx="2116500" cy="1819657"/>
            </a:xfrm>
          </p:grpSpPr>
          <p:pic>
            <p:nvPicPr>
              <p:cNvPr id="203" name="Google Shape;20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58368" y="1529290"/>
                <a:ext cx="1066496" cy="994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" name="Google Shape;204;p25"/>
              <p:cNvSpPr txBox="1"/>
              <p:nvPr/>
            </p:nvSpPr>
            <p:spPr>
              <a:xfrm>
                <a:off x="3409155" y="2517047"/>
                <a:ext cx="2116500" cy="83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Search Console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oogle Sans"/>
                    <a:ea typeface="Google Sans"/>
                    <a:cs typeface="Google Sans"/>
                    <a:sym typeface="Google Sans"/>
                  </a:rPr>
                  <a:t>Identify pages that need attention</a:t>
                </a:r>
                <a:endParaRPr sz="11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id="205" name="Google Shape;20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49075" y="2356775"/>
              <a:ext cx="2651256" cy="2119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5"/>
          <p:cNvGrpSpPr/>
          <p:nvPr/>
        </p:nvGrpSpPr>
        <p:grpSpPr>
          <a:xfrm>
            <a:off x="5895825" y="312217"/>
            <a:ext cx="2913124" cy="3019358"/>
            <a:chOff x="5895825" y="312217"/>
            <a:chExt cx="2913124" cy="3019358"/>
          </a:xfrm>
        </p:grpSpPr>
        <p:grpSp>
          <p:nvGrpSpPr>
            <p:cNvPr id="207" name="Google Shape;207;p25"/>
            <p:cNvGrpSpPr/>
            <p:nvPr/>
          </p:nvGrpSpPr>
          <p:grpSpPr>
            <a:xfrm>
              <a:off x="6163211" y="312217"/>
              <a:ext cx="2116500" cy="1817530"/>
              <a:chOff x="6163211" y="1531417"/>
              <a:chExt cx="2116500" cy="1817530"/>
            </a:xfrm>
          </p:grpSpPr>
          <p:pic>
            <p:nvPicPr>
              <p:cNvPr id="208" name="Google Shape;208;p25"/>
              <p:cNvPicPr preferRelativeResize="0"/>
              <p:nvPr/>
            </p:nvPicPr>
            <p:blipFill rotWithShape="1">
              <a:blip r:embed="rId7">
                <a:alphaModFix/>
              </a:blip>
              <a:srcRect b="10821" l="20892" r="24543" t="10821"/>
              <a:stretch/>
            </p:blipFill>
            <p:spPr>
              <a:xfrm>
                <a:off x="6671003" y="1531417"/>
                <a:ext cx="1172827" cy="989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9" name="Google Shape;209;p25"/>
              <p:cNvSpPr txBox="1"/>
              <p:nvPr/>
            </p:nvSpPr>
            <p:spPr>
              <a:xfrm>
                <a:off x="6163211" y="2517047"/>
                <a:ext cx="2116500" cy="83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PageSpeed Insights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oogle Sans"/>
                    <a:ea typeface="Google Sans"/>
                    <a:cs typeface="Google Sans"/>
                    <a:sym typeface="Google Sans"/>
                  </a:rPr>
                  <a:t>Deep dive on user experience metrics for a specific page</a:t>
                </a:r>
                <a:endParaRPr sz="11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id="210" name="Google Shape;210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5825" y="2356775"/>
              <a:ext cx="2913124" cy="9748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and Optimize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7"/>
          <p:cNvGrpSpPr/>
          <p:nvPr/>
        </p:nvGrpSpPr>
        <p:grpSpPr>
          <a:xfrm>
            <a:off x="305025" y="141398"/>
            <a:ext cx="5466290" cy="3995251"/>
            <a:chOff x="305025" y="141398"/>
            <a:chExt cx="5466290" cy="3995251"/>
          </a:xfrm>
        </p:grpSpPr>
        <p:grpSp>
          <p:nvGrpSpPr>
            <p:cNvPr id="221" name="Google Shape;221;p27"/>
            <p:cNvGrpSpPr/>
            <p:nvPr/>
          </p:nvGrpSpPr>
          <p:grpSpPr>
            <a:xfrm>
              <a:off x="305025" y="141398"/>
              <a:ext cx="5021388" cy="2011671"/>
              <a:chOff x="305025" y="1284398"/>
              <a:chExt cx="5021388" cy="2011671"/>
            </a:xfrm>
          </p:grpSpPr>
          <p:pic>
            <p:nvPicPr>
              <p:cNvPr id="222" name="Google Shape;222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1748" y="1370374"/>
                <a:ext cx="1060800" cy="106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16650" y="1284398"/>
                <a:ext cx="1199550" cy="1199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27"/>
              <p:cNvSpPr txBox="1"/>
              <p:nvPr/>
            </p:nvSpPr>
            <p:spPr>
              <a:xfrm>
                <a:off x="305025" y="2431169"/>
                <a:ext cx="2510700" cy="86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Lighthouse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Google Sans"/>
                    <a:ea typeface="Google Sans"/>
                    <a:cs typeface="Google Sans"/>
                    <a:sym typeface="Google Sans"/>
                  </a:rPr>
                  <a:t>Audit a page and uncover improvements</a:t>
                </a:r>
                <a:endParaRPr sz="12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225" name="Google Shape;225;p27"/>
              <p:cNvSpPr txBox="1"/>
              <p:nvPr/>
            </p:nvSpPr>
            <p:spPr>
              <a:xfrm>
                <a:off x="2815713" y="2431169"/>
                <a:ext cx="2510700" cy="86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Web Vitals Extension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Google Sans"/>
                    <a:ea typeface="Google Sans"/>
                    <a:cs typeface="Google Sans"/>
                    <a:sym typeface="Google Sans"/>
                  </a:rPr>
                  <a:t>Analyse CWV metrics in real time on a page</a:t>
                </a:r>
                <a:endParaRPr sz="12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id="226" name="Google Shape;22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5027" y="2262663"/>
              <a:ext cx="2412350" cy="187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7800" y="2262675"/>
              <a:ext cx="2703515" cy="1873975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</p:grpSp>
      <p:grpSp>
        <p:nvGrpSpPr>
          <p:cNvPr id="228" name="Google Shape;228;p27"/>
          <p:cNvGrpSpPr/>
          <p:nvPr/>
        </p:nvGrpSpPr>
        <p:grpSpPr>
          <a:xfrm>
            <a:off x="6048449" y="306575"/>
            <a:ext cx="2964050" cy="3830076"/>
            <a:chOff x="6048449" y="306575"/>
            <a:chExt cx="2964050" cy="3830076"/>
          </a:xfrm>
        </p:grpSpPr>
        <p:grpSp>
          <p:nvGrpSpPr>
            <p:cNvPr id="229" name="Google Shape;229;p27"/>
            <p:cNvGrpSpPr/>
            <p:nvPr/>
          </p:nvGrpSpPr>
          <p:grpSpPr>
            <a:xfrm>
              <a:off x="6427725" y="306575"/>
              <a:ext cx="2510700" cy="1755219"/>
              <a:chOff x="6427725" y="1449575"/>
              <a:chExt cx="2510700" cy="1755219"/>
            </a:xfrm>
          </p:grpSpPr>
          <p:pic>
            <p:nvPicPr>
              <p:cNvPr id="230" name="Google Shape;230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181500" y="1449575"/>
                <a:ext cx="903600" cy="90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27"/>
              <p:cNvSpPr txBox="1"/>
              <p:nvPr/>
            </p:nvSpPr>
            <p:spPr>
              <a:xfrm>
                <a:off x="6427725" y="2404394"/>
                <a:ext cx="25107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Google Sans"/>
                    <a:ea typeface="Google Sans"/>
                    <a:cs typeface="Google Sans"/>
                    <a:sym typeface="Google Sans"/>
                  </a:rPr>
                  <a:t>Chrome DevTools</a:t>
                </a:r>
                <a:endParaRPr b="1" sz="1600"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Google Sans"/>
                    <a:ea typeface="Google Sans"/>
                    <a:cs typeface="Google Sans"/>
                    <a:sym typeface="Google Sans"/>
                  </a:rPr>
                  <a:t>Investigate issues and test code changes</a:t>
                </a:r>
                <a:endParaRPr sz="1200"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id="232" name="Google Shape;232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48449" y="2262676"/>
              <a:ext cx="2964050" cy="187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 and Continuous development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9"/>
          <p:cNvGrpSpPr/>
          <p:nvPr/>
        </p:nvGrpSpPr>
        <p:grpSpPr>
          <a:xfrm>
            <a:off x="6330187" y="1165492"/>
            <a:ext cx="2745600" cy="2348425"/>
            <a:chOff x="6330187" y="1394092"/>
            <a:chExt cx="2745600" cy="2348425"/>
          </a:xfrm>
        </p:grpSpPr>
        <p:pic>
          <p:nvPicPr>
            <p:cNvPr id="243" name="Google Shape;2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4611" y="1394092"/>
              <a:ext cx="1116774" cy="111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9"/>
            <p:cNvSpPr txBox="1"/>
            <p:nvPr/>
          </p:nvSpPr>
          <p:spPr>
            <a:xfrm>
              <a:off x="6330187" y="2720418"/>
              <a:ext cx="27456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Lighthouse-CI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Use LH-CI to automate synthetic tests and </a:t>
              </a:r>
              <a:b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prevent regressions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222586" y="858993"/>
            <a:ext cx="6187414" cy="2497725"/>
            <a:chOff x="222586" y="1087593"/>
            <a:chExt cx="6187414" cy="2497725"/>
          </a:xfrm>
        </p:grpSpPr>
        <p:pic>
          <p:nvPicPr>
            <p:cNvPr id="246" name="Google Shape;24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586" y="1087593"/>
              <a:ext cx="1728290" cy="1732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9"/>
            <p:cNvSpPr txBox="1"/>
            <p:nvPr/>
          </p:nvSpPr>
          <p:spPr>
            <a:xfrm>
              <a:off x="740150" y="2720418"/>
              <a:ext cx="54831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"/>
                  <a:ea typeface="Google Sans"/>
                  <a:cs typeface="Google Sans"/>
                  <a:sym typeface="Google Sans"/>
                </a:rPr>
                <a:t>CrUX on BigQuery, CrUX API, PSI API, web-vitals.js</a:t>
              </a:r>
              <a:endParaRPr b="1" sz="16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Use APIs to automate real user data collection of a website, to power custom dashboards and build alerting systems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48" name="Google Shape;24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9101" y="1087593"/>
              <a:ext cx="1728290" cy="1732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9"/>
            <p:cNvPicPr preferRelativeResize="0"/>
            <p:nvPr/>
          </p:nvPicPr>
          <p:blipFill rotWithShape="1">
            <a:blip r:embed="rId5">
              <a:alphaModFix/>
            </a:blip>
            <a:srcRect b="10821" l="20892" r="24543" t="10821"/>
            <a:stretch/>
          </p:blipFill>
          <p:spPr>
            <a:xfrm>
              <a:off x="3509713" y="1437918"/>
              <a:ext cx="1274299" cy="103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5725" y="1316693"/>
              <a:ext cx="1274275" cy="127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4621" r="6331" t="0"/>
          <a:stretch/>
        </p:blipFill>
        <p:spPr>
          <a:xfrm>
            <a:off x="1536250" y="636650"/>
            <a:ext cx="6071500" cy="38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562100"/>
            <a:ext cx="4514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125" y="2670000"/>
            <a:ext cx="33718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questions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1700" y="0"/>
            <a:ext cx="89622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b="1"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- when building products, when is the right time to think about accessibility?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- how would you audit for accessibility?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Core Web Vitals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- Your management comes to you and mentions that the performance KPI that your team has set is regressing. They ask you to come up with a plan? How would you go about formulating the plan?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- What does a performance first mindset look like?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5" y="2638713"/>
            <a:ext cx="2701425" cy="17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550" y="2505700"/>
            <a:ext cx="2468025" cy="16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250" y="3423425"/>
            <a:ext cx="2472591" cy="16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200" y="1224375"/>
            <a:ext cx="2563850" cy="17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75" y="152406"/>
            <a:ext cx="2833500" cy="188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8775" y="996100"/>
            <a:ext cx="2833500" cy="18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119775" y="1050600"/>
            <a:ext cx="747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CC0000"/>
                </a:solidFill>
                <a:latin typeface="Google Sans"/>
                <a:ea typeface="Google Sans"/>
                <a:cs typeface="Google Sans"/>
                <a:sym typeface="Google Sans"/>
              </a:rPr>
              <a:t>40% </a:t>
            </a:r>
            <a:r>
              <a:rPr b="1" lang="en" sz="5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 brands regress on web performance after 6 months.</a:t>
            </a:r>
            <a:endParaRPr b="1" sz="5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119777" y="3667113"/>
            <a:ext cx="5727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Google study into Web Performance investments by large brands.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25" y="433375"/>
            <a:ext cx="7848026" cy="41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Evaluate website health and Identify pain points</a:t>
            </a:r>
            <a:endParaRPr sz="5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59267" l="0" r="0" t="8428"/>
          <a:stretch/>
        </p:blipFill>
        <p:spPr>
          <a:xfrm>
            <a:off x="49225" y="-25475"/>
            <a:ext cx="9094646" cy="186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386650" y="1904400"/>
            <a:ext cx="87573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8595B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rPr>
              <a:t>Help site owners improve user experiences</a:t>
            </a:r>
            <a:endParaRPr sz="1700">
              <a:solidFill>
                <a:srgbClr val="58595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8595B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rPr>
              <a:t>Simplify performance measurement</a:t>
            </a:r>
            <a:endParaRPr sz="1700">
              <a:solidFill>
                <a:srgbClr val="58595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8595B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rPr>
              <a:t>Focus on metrics that matter most</a:t>
            </a:r>
            <a:endParaRPr sz="1700">
              <a:solidFill>
                <a:srgbClr val="58595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8595B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rPr>
              <a:t>Review metrics on an annual basis</a:t>
            </a:r>
            <a:endParaRPr sz="1700">
              <a:solidFill>
                <a:srgbClr val="58595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1792950" y="1374400"/>
            <a:ext cx="5622900" cy="2133600"/>
          </a:xfrm>
          <a:prstGeom prst="rect">
            <a:avLst/>
          </a:prstGeom>
          <a:noFill/>
          <a:ln cap="flat" cmpd="sng" w="19050">
            <a:solidFill>
              <a:srgbClr val="BDC1C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1093200" y="202750"/>
            <a:ext cx="6957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Pillars of UX</a:t>
            </a:r>
            <a:endParaRPr sz="36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science behind Web Vitals</a:t>
            </a:r>
            <a:endParaRPr sz="19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6" name="Google Shape;116;p22"/>
          <p:cNvGrpSpPr/>
          <p:nvPr/>
        </p:nvGrpSpPr>
        <p:grpSpPr>
          <a:xfrm>
            <a:off x="304300" y="1618500"/>
            <a:ext cx="2751900" cy="2869649"/>
            <a:chOff x="456700" y="1618500"/>
            <a:chExt cx="2751900" cy="2869649"/>
          </a:xfrm>
        </p:grpSpPr>
        <p:sp>
          <p:nvSpPr>
            <p:cNvPr id="117" name="Google Shape;117;p22"/>
            <p:cNvSpPr/>
            <p:nvPr/>
          </p:nvSpPr>
          <p:spPr>
            <a:xfrm>
              <a:off x="456700" y="2498849"/>
              <a:ext cx="2751900" cy="1989300"/>
            </a:xfrm>
            <a:prstGeom prst="roundRect">
              <a:avLst>
                <a:gd fmla="val 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462000" y="3192550"/>
              <a:ext cx="2741100" cy="129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2"/>
            <p:cNvSpPr txBox="1"/>
            <p:nvPr/>
          </p:nvSpPr>
          <p:spPr>
            <a:xfrm>
              <a:off x="457200" y="1618500"/>
              <a:ext cx="25086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66666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Loading</a:t>
              </a:r>
              <a:endParaRPr sz="20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6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Is it </a:t>
              </a:r>
              <a:r>
                <a:rPr b="1" i="1" lang="en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happening?</a:t>
              </a:r>
              <a:endParaRPr b="1" i="1" sz="16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797354" y="2712318"/>
              <a:ext cx="2088900" cy="264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" name="Google Shape;121;p22"/>
            <p:cNvSpPr txBox="1"/>
            <p:nvPr/>
          </p:nvSpPr>
          <p:spPr>
            <a:xfrm>
              <a:off x="743125" y="2654705"/>
              <a:ext cx="2252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contentbazaar.co/20160314/pi</a:t>
              </a:r>
              <a:r>
                <a:rPr lang="en" sz="800">
                  <a:latin typeface="Helvetica Neue"/>
                  <a:ea typeface="Helvetica Neue"/>
                  <a:cs typeface="Helvetica Neue"/>
                  <a:sym typeface="Helvetica Neue"/>
                </a:rPr>
                <a:t>-</a:t>
              </a:r>
              <a:r>
                <a:rPr lang="en" sz="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way</a:t>
              </a:r>
              <a:endParaRPr sz="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456779" y="3174247"/>
              <a:ext cx="480600" cy="24900"/>
            </a:xfrm>
            <a:prstGeom prst="rect">
              <a:avLst/>
            </a:prstGeom>
            <a:solidFill>
              <a:srgbClr val="4FC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Floating rays.gif" id="123" name="Google Shape;12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1800" y="3302243"/>
              <a:ext cx="344911" cy="344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_arrow_back_black_48dp.png" id="124" name="Google Shape;12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308" y="2713635"/>
              <a:ext cx="264481" cy="2644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22"/>
          <p:cNvGrpSpPr/>
          <p:nvPr/>
        </p:nvGrpSpPr>
        <p:grpSpPr>
          <a:xfrm>
            <a:off x="6090344" y="1618500"/>
            <a:ext cx="2743857" cy="2869566"/>
            <a:chOff x="6090344" y="1618500"/>
            <a:chExt cx="2743857" cy="2869566"/>
          </a:xfrm>
        </p:grpSpPr>
        <p:grpSp>
          <p:nvGrpSpPr>
            <p:cNvPr id="126" name="Google Shape;126;p22"/>
            <p:cNvGrpSpPr/>
            <p:nvPr/>
          </p:nvGrpSpPr>
          <p:grpSpPr>
            <a:xfrm>
              <a:off x="6090344" y="1618500"/>
              <a:ext cx="2743857" cy="2869566"/>
              <a:chOff x="6090344" y="1618500"/>
              <a:chExt cx="2743857" cy="2869566"/>
            </a:xfrm>
          </p:grpSpPr>
          <p:grpSp>
            <p:nvGrpSpPr>
              <p:cNvPr id="127" name="Google Shape;127;p22"/>
              <p:cNvGrpSpPr/>
              <p:nvPr/>
            </p:nvGrpSpPr>
            <p:grpSpPr>
              <a:xfrm>
                <a:off x="6090344" y="2498853"/>
                <a:ext cx="2743857" cy="1989213"/>
                <a:chOff x="6105542" y="2892224"/>
                <a:chExt cx="2282933" cy="1648200"/>
              </a:xfrm>
            </p:grpSpPr>
            <p:pic>
              <p:nvPicPr>
                <p:cNvPr descr="ic_arrow_back_black_48dp.png" id="128" name="Google Shape;128;p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377699" y="3070377"/>
                  <a:ext cx="219250" cy="219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9" name="Google Shape;129;p22"/>
                <p:cNvSpPr/>
                <p:nvPr/>
              </p:nvSpPr>
              <p:spPr>
                <a:xfrm>
                  <a:off x="6105997" y="2892224"/>
                  <a:ext cx="2281200" cy="1648200"/>
                </a:xfrm>
                <a:prstGeom prst="roundRect">
                  <a:avLst>
                    <a:gd fmla="val 0" name="adj"/>
                  </a:avLst>
                </a:pr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2"/>
                <p:cNvSpPr/>
                <p:nvPr/>
              </p:nvSpPr>
              <p:spPr>
                <a:xfrm>
                  <a:off x="6105542" y="3472926"/>
                  <a:ext cx="2281200" cy="1064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2"/>
                <p:cNvSpPr/>
                <p:nvPr/>
              </p:nvSpPr>
              <p:spPr>
                <a:xfrm>
                  <a:off x="6107275" y="2993689"/>
                  <a:ext cx="2281200" cy="472800"/>
                </a:xfrm>
                <a:prstGeom prst="rect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2"/>
                <p:cNvSpPr/>
                <p:nvPr/>
              </p:nvSpPr>
              <p:spPr>
                <a:xfrm>
                  <a:off x="6106000" y="3451670"/>
                  <a:ext cx="2124000" cy="20700"/>
                </a:xfrm>
                <a:prstGeom prst="rect">
                  <a:avLst/>
                </a:prstGeom>
                <a:solidFill>
                  <a:srgbClr val="4FC3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2"/>
                <p:cNvSpPr/>
                <p:nvPr/>
              </p:nvSpPr>
              <p:spPr>
                <a:xfrm>
                  <a:off x="6388400" y="3069285"/>
                  <a:ext cx="1731600" cy="219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CCCCC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7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34" name="Google Shape;134;p22"/>
                <p:cNvSpPr txBox="1"/>
                <p:nvPr/>
              </p:nvSpPr>
              <p:spPr>
                <a:xfrm>
                  <a:off x="6343450" y="3021528"/>
                  <a:ext cx="20439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contentbazaar.co/20160314/pi</a:t>
                  </a:r>
                  <a:r>
                    <a:rPr lang="en" sz="800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-</a:t>
                  </a:r>
                  <a:r>
                    <a:rPr lang="en" sz="80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way</a:t>
                  </a:r>
                  <a:endParaRPr sz="7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pic>
            <p:nvPicPr>
              <p:cNvPr descr="shifting.gif" id="135" name="Google Shape;135;p22"/>
              <p:cNvPicPr preferRelativeResize="0"/>
              <p:nvPr/>
            </p:nvPicPr>
            <p:blipFill rotWithShape="1">
              <a:blip r:embed="rId5">
                <a:alphaModFix/>
              </a:blip>
              <a:srcRect b="2638" l="0" r="0" t="0"/>
              <a:stretch/>
            </p:blipFill>
            <p:spPr>
              <a:xfrm>
                <a:off x="6141500" y="3215425"/>
                <a:ext cx="2566975" cy="1263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" name="Google Shape;136;p22"/>
              <p:cNvSpPr txBox="1"/>
              <p:nvPr/>
            </p:nvSpPr>
            <p:spPr>
              <a:xfrm>
                <a:off x="6170688" y="1618500"/>
                <a:ext cx="25086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666666"/>
                    </a:solidFill>
                    <a:latin typeface="Google Sans Medium"/>
                    <a:ea typeface="Google Sans Medium"/>
                    <a:cs typeface="Google Sans Medium"/>
                    <a:sym typeface="Google Sans Medium"/>
                  </a:rPr>
                  <a:t>Visual Stability</a:t>
                </a:r>
                <a:endParaRPr sz="2000">
                  <a:solidFill>
                    <a:srgbClr val="666666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600">
                    <a:solidFill>
                      <a:srgbClr val="595959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Is it </a:t>
                </a:r>
                <a:r>
                  <a:rPr b="1" i="1" lang="en" sz="1600">
                    <a:solidFill>
                      <a:srgbClr val="000000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delightful?</a:t>
                </a:r>
                <a:endParaRPr b="1" i="1" sz="1600">
                  <a:solidFill>
                    <a:srgbClr val="000000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</p:grpSp>
        <p:pic>
          <p:nvPicPr>
            <p:cNvPr descr="ic_arrow_back_black_48dp.png" id="137" name="Google Shape;13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0551" y="2719625"/>
              <a:ext cx="264876" cy="2646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22"/>
          <p:cNvGrpSpPr/>
          <p:nvPr/>
        </p:nvGrpSpPr>
        <p:grpSpPr>
          <a:xfrm>
            <a:off x="3427414" y="1618508"/>
            <a:ext cx="2315049" cy="2869663"/>
            <a:chOff x="3198925" y="1542300"/>
            <a:chExt cx="2353648" cy="2468952"/>
          </a:xfrm>
        </p:grpSpPr>
        <p:cxnSp>
          <p:nvCxnSpPr>
            <p:cNvPr id="139" name="Google Shape;139;p22"/>
            <p:cNvCxnSpPr/>
            <p:nvPr/>
          </p:nvCxnSpPr>
          <p:spPr>
            <a:xfrm>
              <a:off x="3200092" y="2352537"/>
              <a:ext cx="0" cy="1658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2"/>
            <p:cNvCxnSpPr/>
            <p:nvPr/>
          </p:nvCxnSpPr>
          <p:spPr>
            <a:xfrm>
              <a:off x="5550884" y="2352537"/>
              <a:ext cx="0" cy="1658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ic_arrow_back_black_48dp.png" id="141" name="Google Shape;14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60913" y="2528473"/>
              <a:ext cx="223587" cy="216503"/>
            </a:xfrm>
            <a:prstGeom prst="rect">
              <a:avLst/>
            </a:prstGeom>
            <a:noFill/>
            <a:ln>
              <a:noFill/>
            </a:ln>
            <a:effectLst>
              <a:outerShdw blurRad="242888" rotWithShape="0" algn="bl" dir="5460000" dist="9525">
                <a:srgbClr val="DCDEE0"/>
              </a:outerShdw>
            </a:effectLst>
          </p:spPr>
        </p:pic>
        <p:sp>
          <p:nvSpPr>
            <p:cNvPr id="142" name="Google Shape;142;p22"/>
            <p:cNvSpPr/>
            <p:nvPr/>
          </p:nvSpPr>
          <p:spPr>
            <a:xfrm>
              <a:off x="3199673" y="2292552"/>
              <a:ext cx="2352900" cy="1718700"/>
            </a:xfrm>
            <a:prstGeom prst="roundRect">
              <a:avLst>
                <a:gd fmla="val 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arrow_back_black_48dp.png" id="143" name="Google Shape;14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55056" y="2533188"/>
              <a:ext cx="223587" cy="216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/>
            <p:nvPr/>
          </p:nvSpPr>
          <p:spPr>
            <a:xfrm>
              <a:off x="3490946" y="2534814"/>
              <a:ext cx="1785900" cy="20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22"/>
            <p:cNvSpPr txBox="1"/>
            <p:nvPr/>
          </p:nvSpPr>
          <p:spPr>
            <a:xfrm>
              <a:off x="3444580" y="2489484"/>
              <a:ext cx="19914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contentbazaar.co/20160314/pi</a:t>
              </a:r>
              <a:r>
                <a:rPr lang="en" sz="800">
                  <a:latin typeface="Helvetica Neue"/>
                  <a:ea typeface="Helvetica Neue"/>
                  <a:cs typeface="Helvetica Neue"/>
                  <a:sym typeface="Helvetica Neue"/>
                </a:rPr>
                <a:t>-</a:t>
              </a:r>
              <a:r>
                <a:rPr lang="en" sz="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way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3211320" y="2903966"/>
              <a:ext cx="1704900" cy="20400"/>
            </a:xfrm>
            <a:prstGeom prst="rect">
              <a:avLst/>
            </a:prstGeom>
            <a:solidFill>
              <a:srgbClr val="4FC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 txBox="1"/>
            <p:nvPr/>
          </p:nvSpPr>
          <p:spPr>
            <a:xfrm>
              <a:off x="3198925" y="1542300"/>
              <a:ext cx="21534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66666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Interactivity</a:t>
              </a:r>
              <a:endParaRPr sz="20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6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Is it</a:t>
              </a:r>
              <a:r>
                <a:rPr i="1" lang="en" sz="1800">
                  <a:solidFill>
                    <a:srgbClr val="59595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i="1" lang="en" sz="1600">
                  <a:latin typeface="Google Sans Medium"/>
                  <a:ea typeface="Google Sans Medium"/>
                  <a:cs typeface="Google Sans Medium"/>
                  <a:sym typeface="Google Sans Medium"/>
                </a:rPr>
                <a:t>responsive?</a:t>
              </a:r>
              <a:endParaRPr b="1" i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3260408" y="2885583"/>
              <a:ext cx="2166000" cy="10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Lorem ipsum dolor sit amet, consectetur adipiscing eli, sed do eiusmod tempor incididunt ut labore et dolore magna aliqua. Ut enim ad minim veniam, quis nostrud exercitation ullamco </a:t>
              </a:r>
              <a:endParaRPr sz="1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49" name="Google Shape;149;p22"/>
          <p:cNvPicPr preferRelativeResize="0"/>
          <p:nvPr/>
        </p:nvPicPr>
        <p:blipFill rotWithShape="1">
          <a:blip r:embed="rId7">
            <a:alphaModFix/>
          </a:blip>
          <a:srcRect b="0" l="0" r="27240" t="0"/>
          <a:stretch/>
        </p:blipFill>
        <p:spPr>
          <a:xfrm>
            <a:off x="3864700" y="2960002"/>
            <a:ext cx="1614902" cy="12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093200" y="202750"/>
            <a:ext cx="6957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Core Web Vitals</a:t>
            </a:r>
            <a:endParaRPr sz="360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Essential metrics for a healthy site</a:t>
            </a:r>
            <a:endParaRPr sz="19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1725900" y="3993050"/>
            <a:ext cx="5692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 ensure you're hitting this target for most of your users, a good threshold to measure is the </a:t>
            </a: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75th percentile</a:t>
            </a:r>
            <a:r>
              <a:rPr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of page loads, segmented across mobile and desktop devices.</a:t>
            </a:r>
            <a:endParaRPr sz="1200">
              <a:solidFill>
                <a:srgbClr val="434343"/>
              </a:solidFill>
            </a:endParaRPr>
          </a:p>
        </p:txBody>
      </p:sp>
      <p:grpSp>
        <p:nvGrpSpPr>
          <p:cNvPr id="156" name="Google Shape;156;p23"/>
          <p:cNvGrpSpPr/>
          <p:nvPr/>
        </p:nvGrpSpPr>
        <p:grpSpPr>
          <a:xfrm>
            <a:off x="445056" y="1467300"/>
            <a:ext cx="2490525" cy="2175314"/>
            <a:chOff x="445056" y="1467300"/>
            <a:chExt cx="2490525" cy="2175314"/>
          </a:xfrm>
        </p:grpSpPr>
        <p:sp>
          <p:nvSpPr>
            <p:cNvPr id="157" name="Google Shape;157;p23"/>
            <p:cNvSpPr txBox="1"/>
            <p:nvPr/>
          </p:nvSpPr>
          <p:spPr>
            <a:xfrm>
              <a:off x="527956" y="1467300"/>
              <a:ext cx="2338200" cy="11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(Loading)</a:t>
              </a:r>
              <a:endParaRPr b="1" i="1" sz="50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3185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LCP</a:t>
              </a:r>
              <a:endParaRPr sz="30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8595B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Largest Contentful Paint</a:t>
              </a:r>
              <a:endParaRPr sz="11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45056" y="2744525"/>
              <a:ext cx="779400" cy="351300"/>
            </a:xfrm>
            <a:prstGeom prst="rect">
              <a:avLst/>
            </a:prstGeom>
            <a:solidFill>
              <a:srgbClr val="0CCE6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GOOD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24453" y="2744532"/>
              <a:ext cx="931800" cy="351300"/>
            </a:xfrm>
            <a:prstGeom prst="rect">
              <a:avLst/>
            </a:prstGeom>
            <a:solidFill>
              <a:srgbClr val="FFA4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NEEDS IMPROVEMENT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156181" y="2744525"/>
              <a:ext cx="779400" cy="351300"/>
            </a:xfrm>
            <a:prstGeom prst="rect">
              <a:avLst/>
            </a:prstGeom>
            <a:solidFill>
              <a:srgbClr val="FF4E4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POOR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61" name="Google Shape;161;p23"/>
            <p:cNvCxnSpPr/>
            <p:nvPr/>
          </p:nvCxnSpPr>
          <p:spPr>
            <a:xfrm>
              <a:off x="1219177" y="3061983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2" name="Google Shape;162;p23"/>
            <p:cNvCxnSpPr/>
            <p:nvPr/>
          </p:nvCxnSpPr>
          <p:spPr>
            <a:xfrm>
              <a:off x="2160958" y="3062704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63" name="Google Shape;163;p23"/>
            <p:cNvSpPr/>
            <p:nvPr/>
          </p:nvSpPr>
          <p:spPr>
            <a:xfrm>
              <a:off x="1820908" y="34242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4.0 sec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79127" y="34208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2.5 sec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65" name="Google Shape;165;p23"/>
          <p:cNvGrpSpPr/>
          <p:nvPr/>
        </p:nvGrpSpPr>
        <p:grpSpPr>
          <a:xfrm>
            <a:off x="3326738" y="1467300"/>
            <a:ext cx="2490525" cy="2175314"/>
            <a:chOff x="3326719" y="1467300"/>
            <a:chExt cx="2490525" cy="2175314"/>
          </a:xfrm>
        </p:grpSpPr>
        <p:sp>
          <p:nvSpPr>
            <p:cNvPr id="166" name="Google Shape;166;p23"/>
            <p:cNvSpPr txBox="1"/>
            <p:nvPr/>
          </p:nvSpPr>
          <p:spPr>
            <a:xfrm>
              <a:off x="3402902" y="1467300"/>
              <a:ext cx="2338200" cy="11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(Interactivity)</a:t>
              </a:r>
              <a:endParaRPr b="1" i="1" sz="50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3185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FID</a:t>
              </a:r>
              <a:endParaRPr sz="30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8595B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First Input Delay</a:t>
              </a:r>
              <a:endParaRPr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326719" y="2744525"/>
              <a:ext cx="779400" cy="351300"/>
            </a:xfrm>
            <a:prstGeom prst="rect">
              <a:avLst/>
            </a:prstGeom>
            <a:solidFill>
              <a:srgbClr val="0CCE6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GOOD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4106115" y="2744532"/>
              <a:ext cx="931800" cy="351300"/>
            </a:xfrm>
            <a:prstGeom prst="rect">
              <a:avLst/>
            </a:prstGeom>
            <a:solidFill>
              <a:srgbClr val="FFA4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NEEDS IMPROVEMENT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037844" y="2744525"/>
              <a:ext cx="779400" cy="351300"/>
            </a:xfrm>
            <a:prstGeom prst="rect">
              <a:avLst/>
            </a:prstGeom>
            <a:solidFill>
              <a:srgbClr val="FF4E4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POOR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0" name="Google Shape;170;p23"/>
            <p:cNvCxnSpPr/>
            <p:nvPr/>
          </p:nvCxnSpPr>
          <p:spPr>
            <a:xfrm>
              <a:off x="4100840" y="3061983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71" name="Google Shape;171;p23"/>
            <p:cNvCxnSpPr/>
            <p:nvPr/>
          </p:nvCxnSpPr>
          <p:spPr>
            <a:xfrm>
              <a:off x="5042621" y="3062704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72" name="Google Shape;172;p23"/>
            <p:cNvSpPr/>
            <p:nvPr/>
          </p:nvSpPr>
          <p:spPr>
            <a:xfrm>
              <a:off x="3760790" y="34208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100 ms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4702571" y="34242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300 ms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74" name="Google Shape;174;p23"/>
          <p:cNvGrpSpPr/>
          <p:nvPr/>
        </p:nvGrpSpPr>
        <p:grpSpPr>
          <a:xfrm>
            <a:off x="6208419" y="1453688"/>
            <a:ext cx="2490525" cy="2188927"/>
            <a:chOff x="6208419" y="1453688"/>
            <a:chExt cx="2490525" cy="2188927"/>
          </a:xfrm>
        </p:grpSpPr>
        <p:sp>
          <p:nvSpPr>
            <p:cNvPr id="175" name="Google Shape;175;p23"/>
            <p:cNvSpPr txBox="1"/>
            <p:nvPr/>
          </p:nvSpPr>
          <p:spPr>
            <a:xfrm>
              <a:off x="6284611" y="1453688"/>
              <a:ext cx="2338200" cy="11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solidFill>
                    <a:srgbClr val="999999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(Visual Stability)</a:t>
              </a:r>
              <a:endParaRPr b="1" i="1" sz="50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3185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CLS</a:t>
              </a:r>
              <a:endParaRPr sz="3000"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8595B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Cumulative Layout Shift</a:t>
              </a:r>
              <a:endParaRPr>
                <a:solidFill>
                  <a:srgbClr val="58595B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6208419" y="2744525"/>
              <a:ext cx="779400" cy="351300"/>
            </a:xfrm>
            <a:prstGeom prst="rect">
              <a:avLst/>
            </a:prstGeom>
            <a:solidFill>
              <a:srgbClr val="0CCE6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GOOD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6987815" y="2744532"/>
              <a:ext cx="931800" cy="351300"/>
            </a:xfrm>
            <a:prstGeom prst="rect">
              <a:avLst/>
            </a:prstGeom>
            <a:solidFill>
              <a:srgbClr val="FFA4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NEEDS IMPROVEMENT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7919544" y="2744525"/>
              <a:ext cx="779400" cy="351300"/>
            </a:xfrm>
            <a:prstGeom prst="rect">
              <a:avLst/>
            </a:prstGeom>
            <a:solidFill>
              <a:srgbClr val="FF4E4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POOR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79" name="Google Shape;179;p23"/>
            <p:cNvCxnSpPr/>
            <p:nvPr/>
          </p:nvCxnSpPr>
          <p:spPr>
            <a:xfrm>
              <a:off x="6982540" y="3061983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80" name="Google Shape;180;p23"/>
            <p:cNvCxnSpPr/>
            <p:nvPr/>
          </p:nvCxnSpPr>
          <p:spPr>
            <a:xfrm>
              <a:off x="7924321" y="3062704"/>
              <a:ext cx="0" cy="308700"/>
            </a:xfrm>
            <a:prstGeom prst="straightConnector1">
              <a:avLst/>
            </a:prstGeom>
            <a:noFill/>
            <a:ln cap="flat" cmpd="sng" w="9525">
              <a:solidFill>
                <a:srgbClr val="53585F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81" name="Google Shape;181;p23"/>
            <p:cNvSpPr/>
            <p:nvPr/>
          </p:nvSpPr>
          <p:spPr>
            <a:xfrm>
              <a:off x="6642490" y="34208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0.1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584271" y="3424214"/>
              <a:ext cx="6801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oogle Sans"/>
                  <a:ea typeface="Google Sans"/>
                  <a:cs typeface="Google Sans"/>
                  <a:sym typeface="Google Sans"/>
                </a:rPr>
                <a:t>0.25</a:t>
              </a:r>
              <a:endParaRPr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311700" y="4276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Lab and field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Synthetic / Lab Measurement</a:t>
            </a:r>
            <a:endParaRPr b="1" sz="1800">
              <a:solidFill>
                <a:srgbClr val="5358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RUM / Field Measurement</a:t>
            </a:r>
            <a:endParaRPr b="1" sz="1800">
              <a:solidFill>
                <a:srgbClr val="5358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88" y="1749675"/>
            <a:ext cx="3423924" cy="34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425" y="2005025"/>
            <a:ext cx="2563850" cy="2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